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62A"/>
    <a:srgbClr val="272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E3E691-0DF2-43B6-9931-239C5A8AC9E3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47A613-55EB-438F-A1F3-428E1E052029}">
      <dgm:prSet phldrT="[Text]"/>
      <dgm:spPr/>
      <dgm:t>
        <a:bodyPr/>
        <a:lstStyle/>
        <a:p>
          <a:r>
            <a:rPr lang="en-US" dirty="0" err="1" smtClean="0"/>
            <a:t>ReactiveX</a:t>
          </a:r>
          <a:endParaRPr lang="en-US" dirty="0"/>
        </a:p>
      </dgm:t>
    </dgm:pt>
    <dgm:pt modelId="{4312E3E9-4CA9-449D-AD71-FE25319AA841}" type="parTrans" cxnId="{43B4F0F9-6974-4ACE-BCF2-AEDF71012522}">
      <dgm:prSet/>
      <dgm:spPr/>
      <dgm:t>
        <a:bodyPr/>
        <a:lstStyle/>
        <a:p>
          <a:endParaRPr lang="en-US"/>
        </a:p>
      </dgm:t>
    </dgm:pt>
    <dgm:pt modelId="{E767F9BE-A881-4F9E-B223-CFA7BF5E9496}" type="sibTrans" cxnId="{43B4F0F9-6974-4ACE-BCF2-AEDF71012522}">
      <dgm:prSet/>
      <dgm:spPr/>
      <dgm:t>
        <a:bodyPr/>
        <a:lstStyle/>
        <a:p>
          <a:endParaRPr lang="en-US"/>
        </a:p>
      </dgm:t>
    </dgm:pt>
    <dgm:pt modelId="{78672E4D-0A28-41BA-9B2E-32E540A0ED7B}">
      <dgm:prSet phldrT="[Text]"/>
      <dgm:spPr/>
      <dgm:t>
        <a:bodyPr/>
        <a:lstStyle/>
        <a:p>
          <a:r>
            <a:rPr lang="en-US" dirty="0" smtClean="0"/>
            <a:t>Observer</a:t>
          </a:r>
          <a:endParaRPr lang="en-US" dirty="0"/>
        </a:p>
      </dgm:t>
    </dgm:pt>
    <dgm:pt modelId="{48DD8B0D-DA67-438D-A6FC-0153D4ADBBAA}" type="parTrans" cxnId="{43C0B369-D6BA-4442-BC41-6FE2B0D218AA}">
      <dgm:prSet/>
      <dgm:spPr/>
      <dgm:t>
        <a:bodyPr/>
        <a:lstStyle/>
        <a:p>
          <a:endParaRPr lang="en-US"/>
        </a:p>
      </dgm:t>
    </dgm:pt>
    <dgm:pt modelId="{E745EE32-B000-4DD7-84AE-0C8651BD15D3}" type="sibTrans" cxnId="{43C0B369-D6BA-4442-BC41-6FE2B0D218AA}">
      <dgm:prSet/>
      <dgm:spPr/>
      <dgm:t>
        <a:bodyPr/>
        <a:lstStyle/>
        <a:p>
          <a:endParaRPr lang="en-US"/>
        </a:p>
      </dgm:t>
    </dgm:pt>
    <dgm:pt modelId="{A902C835-4969-43A0-A5E4-12BFD2885152}">
      <dgm:prSet phldrT="[Text]"/>
      <dgm:spPr/>
      <dgm:t>
        <a:bodyPr/>
        <a:lstStyle/>
        <a:p>
          <a:r>
            <a:rPr lang="en-US" dirty="0" smtClean="0"/>
            <a:t>Iterator</a:t>
          </a:r>
          <a:endParaRPr lang="en-US" dirty="0"/>
        </a:p>
      </dgm:t>
    </dgm:pt>
    <dgm:pt modelId="{BA24F11C-9E9A-4AF7-93A2-CA861B030FE6}" type="parTrans" cxnId="{594DDD11-B65E-435B-83FD-1476EAC9ADFD}">
      <dgm:prSet/>
      <dgm:spPr/>
      <dgm:t>
        <a:bodyPr/>
        <a:lstStyle/>
        <a:p>
          <a:endParaRPr lang="en-US"/>
        </a:p>
      </dgm:t>
    </dgm:pt>
    <dgm:pt modelId="{4907F04B-A76E-4826-8FE9-AC2596EE0DBA}" type="sibTrans" cxnId="{594DDD11-B65E-435B-83FD-1476EAC9ADFD}">
      <dgm:prSet/>
      <dgm:spPr/>
      <dgm:t>
        <a:bodyPr/>
        <a:lstStyle/>
        <a:p>
          <a:endParaRPr lang="en-US"/>
        </a:p>
      </dgm:t>
    </dgm:pt>
    <dgm:pt modelId="{E7BED18A-6FF4-4378-9E25-04E8A507CDA1}">
      <dgm:prSet phldrT="[Text]"/>
      <dgm:spPr/>
      <dgm:t>
        <a:bodyPr/>
        <a:lstStyle/>
        <a:p>
          <a:r>
            <a:rPr lang="en-US" dirty="0" smtClean="0"/>
            <a:t>Functional</a:t>
          </a:r>
        </a:p>
        <a:p>
          <a:r>
            <a:rPr lang="en-US" dirty="0" smtClean="0"/>
            <a:t>programming</a:t>
          </a:r>
          <a:endParaRPr lang="en-US" dirty="0"/>
        </a:p>
      </dgm:t>
    </dgm:pt>
    <dgm:pt modelId="{F91E84D4-96F8-466A-8A2B-EA860A7F97F1}" type="parTrans" cxnId="{CDEB40C9-3474-4FF3-822F-3BA8FCC10BCB}">
      <dgm:prSet/>
      <dgm:spPr/>
      <dgm:t>
        <a:bodyPr/>
        <a:lstStyle/>
        <a:p>
          <a:endParaRPr lang="en-US"/>
        </a:p>
      </dgm:t>
    </dgm:pt>
    <dgm:pt modelId="{810FE7A8-5DB1-440F-AF1A-12A56509C89E}" type="sibTrans" cxnId="{CDEB40C9-3474-4FF3-822F-3BA8FCC10BCB}">
      <dgm:prSet/>
      <dgm:spPr/>
      <dgm:t>
        <a:bodyPr/>
        <a:lstStyle/>
        <a:p>
          <a:endParaRPr lang="en-US"/>
        </a:p>
      </dgm:t>
    </dgm:pt>
    <dgm:pt modelId="{747C7CED-CCD8-4E9E-A07D-CE970069D093}" type="pres">
      <dgm:prSet presAssocID="{7FE3E691-0DF2-43B6-9931-239C5A8AC9E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A527659-BC00-4D37-BC35-10C3E02E2210}" type="pres">
      <dgm:prSet presAssocID="{8E47A613-55EB-438F-A1F3-428E1E052029}" presName="centerShape" presStyleLbl="node0" presStyleIdx="0" presStyleCnt="1"/>
      <dgm:spPr/>
      <dgm:t>
        <a:bodyPr/>
        <a:lstStyle/>
        <a:p>
          <a:endParaRPr lang="en-US"/>
        </a:p>
      </dgm:t>
    </dgm:pt>
    <dgm:pt modelId="{C1D27DFE-49CF-42FE-8041-FB6B6ABDE5E2}" type="pres">
      <dgm:prSet presAssocID="{48DD8B0D-DA67-438D-A6FC-0153D4ADBBAA}" presName="parTrans" presStyleLbl="bgSibTrans2D1" presStyleIdx="0" presStyleCnt="3"/>
      <dgm:spPr/>
    </dgm:pt>
    <dgm:pt modelId="{85F88D1E-6311-4743-A838-A72C29B31961}" type="pres">
      <dgm:prSet presAssocID="{78672E4D-0A28-41BA-9B2E-32E540A0ED7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31FBB-7CDC-47D1-8EDD-8999E9112640}" type="pres">
      <dgm:prSet presAssocID="{BA24F11C-9E9A-4AF7-93A2-CA861B030FE6}" presName="parTrans" presStyleLbl="bgSibTrans2D1" presStyleIdx="1" presStyleCnt="3"/>
      <dgm:spPr/>
    </dgm:pt>
    <dgm:pt modelId="{2187B54C-522B-4E77-8C5B-013142EBECA5}" type="pres">
      <dgm:prSet presAssocID="{A902C835-4969-43A0-A5E4-12BFD2885152}" presName="node" presStyleLbl="node1" presStyleIdx="1" presStyleCnt="3">
        <dgm:presLayoutVars>
          <dgm:bulletEnabled val="1"/>
        </dgm:presLayoutVars>
      </dgm:prSet>
      <dgm:spPr/>
    </dgm:pt>
    <dgm:pt modelId="{12798AB3-7989-459B-85DC-68CA6008A7C8}" type="pres">
      <dgm:prSet presAssocID="{F91E84D4-96F8-466A-8A2B-EA860A7F97F1}" presName="parTrans" presStyleLbl="bgSibTrans2D1" presStyleIdx="2" presStyleCnt="3"/>
      <dgm:spPr/>
    </dgm:pt>
    <dgm:pt modelId="{C2D69346-309C-48BB-AA73-8F08A11622EC}" type="pres">
      <dgm:prSet presAssocID="{E7BED18A-6FF4-4378-9E25-04E8A507CDA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0187C2-AC86-491A-AE7D-2295AF953719}" type="presOf" srcId="{7FE3E691-0DF2-43B6-9931-239C5A8AC9E3}" destId="{747C7CED-CCD8-4E9E-A07D-CE970069D093}" srcOrd="0" destOrd="0" presId="urn:microsoft.com/office/officeart/2005/8/layout/radial4"/>
    <dgm:cxn modelId="{C7A798D2-F085-4473-AF1D-C3DFF4AF47B8}" type="presOf" srcId="{BA24F11C-9E9A-4AF7-93A2-CA861B030FE6}" destId="{47231FBB-7CDC-47D1-8EDD-8999E9112640}" srcOrd="0" destOrd="0" presId="urn:microsoft.com/office/officeart/2005/8/layout/radial4"/>
    <dgm:cxn modelId="{E1B812D4-8DA3-4BC3-8796-7A7064BC9476}" type="presOf" srcId="{78672E4D-0A28-41BA-9B2E-32E540A0ED7B}" destId="{85F88D1E-6311-4743-A838-A72C29B31961}" srcOrd="0" destOrd="0" presId="urn:microsoft.com/office/officeart/2005/8/layout/radial4"/>
    <dgm:cxn modelId="{CDEB40C9-3474-4FF3-822F-3BA8FCC10BCB}" srcId="{8E47A613-55EB-438F-A1F3-428E1E052029}" destId="{E7BED18A-6FF4-4378-9E25-04E8A507CDA1}" srcOrd="2" destOrd="0" parTransId="{F91E84D4-96F8-466A-8A2B-EA860A7F97F1}" sibTransId="{810FE7A8-5DB1-440F-AF1A-12A56509C89E}"/>
    <dgm:cxn modelId="{58D6EFAF-1370-4490-9D06-80DC783BDCAC}" type="presOf" srcId="{8E47A613-55EB-438F-A1F3-428E1E052029}" destId="{3A527659-BC00-4D37-BC35-10C3E02E2210}" srcOrd="0" destOrd="0" presId="urn:microsoft.com/office/officeart/2005/8/layout/radial4"/>
    <dgm:cxn modelId="{43C0B369-D6BA-4442-BC41-6FE2B0D218AA}" srcId="{8E47A613-55EB-438F-A1F3-428E1E052029}" destId="{78672E4D-0A28-41BA-9B2E-32E540A0ED7B}" srcOrd="0" destOrd="0" parTransId="{48DD8B0D-DA67-438D-A6FC-0153D4ADBBAA}" sibTransId="{E745EE32-B000-4DD7-84AE-0C8651BD15D3}"/>
    <dgm:cxn modelId="{48A50249-D6F5-4D35-B163-17C9ABDDD5EC}" type="presOf" srcId="{E7BED18A-6FF4-4378-9E25-04E8A507CDA1}" destId="{C2D69346-309C-48BB-AA73-8F08A11622EC}" srcOrd="0" destOrd="0" presId="urn:microsoft.com/office/officeart/2005/8/layout/radial4"/>
    <dgm:cxn modelId="{594DDD11-B65E-435B-83FD-1476EAC9ADFD}" srcId="{8E47A613-55EB-438F-A1F3-428E1E052029}" destId="{A902C835-4969-43A0-A5E4-12BFD2885152}" srcOrd="1" destOrd="0" parTransId="{BA24F11C-9E9A-4AF7-93A2-CA861B030FE6}" sibTransId="{4907F04B-A76E-4826-8FE9-AC2596EE0DBA}"/>
    <dgm:cxn modelId="{B5E5359B-9FB1-486E-965D-360C7B7FA498}" type="presOf" srcId="{F91E84D4-96F8-466A-8A2B-EA860A7F97F1}" destId="{12798AB3-7989-459B-85DC-68CA6008A7C8}" srcOrd="0" destOrd="0" presId="urn:microsoft.com/office/officeart/2005/8/layout/radial4"/>
    <dgm:cxn modelId="{43B4F0F9-6974-4ACE-BCF2-AEDF71012522}" srcId="{7FE3E691-0DF2-43B6-9931-239C5A8AC9E3}" destId="{8E47A613-55EB-438F-A1F3-428E1E052029}" srcOrd="0" destOrd="0" parTransId="{4312E3E9-4CA9-449D-AD71-FE25319AA841}" sibTransId="{E767F9BE-A881-4F9E-B223-CFA7BF5E9496}"/>
    <dgm:cxn modelId="{78693BE2-F8C0-470E-A479-197E710D555E}" type="presOf" srcId="{48DD8B0D-DA67-438D-A6FC-0153D4ADBBAA}" destId="{C1D27DFE-49CF-42FE-8041-FB6B6ABDE5E2}" srcOrd="0" destOrd="0" presId="urn:microsoft.com/office/officeart/2005/8/layout/radial4"/>
    <dgm:cxn modelId="{640C530E-F0F6-4651-A6FD-0C7CC6936069}" type="presOf" srcId="{A902C835-4969-43A0-A5E4-12BFD2885152}" destId="{2187B54C-522B-4E77-8C5B-013142EBECA5}" srcOrd="0" destOrd="0" presId="urn:microsoft.com/office/officeart/2005/8/layout/radial4"/>
    <dgm:cxn modelId="{5477538E-FCD1-402C-80D9-67C859DDF6CA}" type="presParOf" srcId="{747C7CED-CCD8-4E9E-A07D-CE970069D093}" destId="{3A527659-BC00-4D37-BC35-10C3E02E2210}" srcOrd="0" destOrd="0" presId="urn:microsoft.com/office/officeart/2005/8/layout/radial4"/>
    <dgm:cxn modelId="{BEA31F72-69A1-4D7D-87F6-6523BD9D595E}" type="presParOf" srcId="{747C7CED-CCD8-4E9E-A07D-CE970069D093}" destId="{C1D27DFE-49CF-42FE-8041-FB6B6ABDE5E2}" srcOrd="1" destOrd="0" presId="urn:microsoft.com/office/officeart/2005/8/layout/radial4"/>
    <dgm:cxn modelId="{689C0DF6-6FE4-4397-824F-D5F08082772A}" type="presParOf" srcId="{747C7CED-CCD8-4E9E-A07D-CE970069D093}" destId="{85F88D1E-6311-4743-A838-A72C29B31961}" srcOrd="2" destOrd="0" presId="urn:microsoft.com/office/officeart/2005/8/layout/radial4"/>
    <dgm:cxn modelId="{3D00602F-6BBC-4134-A703-E0843D02B83D}" type="presParOf" srcId="{747C7CED-CCD8-4E9E-A07D-CE970069D093}" destId="{47231FBB-7CDC-47D1-8EDD-8999E9112640}" srcOrd="3" destOrd="0" presId="urn:microsoft.com/office/officeart/2005/8/layout/radial4"/>
    <dgm:cxn modelId="{61697A22-2AFD-47AE-9036-A6485AC46EF5}" type="presParOf" srcId="{747C7CED-CCD8-4E9E-A07D-CE970069D093}" destId="{2187B54C-522B-4E77-8C5B-013142EBECA5}" srcOrd="4" destOrd="0" presId="urn:microsoft.com/office/officeart/2005/8/layout/radial4"/>
    <dgm:cxn modelId="{03D0113A-B69E-4718-A5A9-F0FCD9642DF2}" type="presParOf" srcId="{747C7CED-CCD8-4E9E-A07D-CE970069D093}" destId="{12798AB3-7989-459B-85DC-68CA6008A7C8}" srcOrd="5" destOrd="0" presId="urn:microsoft.com/office/officeart/2005/8/layout/radial4"/>
    <dgm:cxn modelId="{14BF1BB6-A43C-441E-BD1E-37E79F38049B}" type="presParOf" srcId="{747C7CED-CCD8-4E9E-A07D-CE970069D093}" destId="{C2D69346-309C-48BB-AA73-8F08A11622EC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27659-BC00-4D37-BC35-10C3E02E2210}">
      <dsp:nvSpPr>
        <dsp:cNvPr id="0" name=""/>
        <dsp:cNvSpPr/>
      </dsp:nvSpPr>
      <dsp:spPr>
        <a:xfrm>
          <a:off x="4265184" y="2364917"/>
          <a:ext cx="1985230" cy="1985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ReactiveX</a:t>
          </a:r>
          <a:endParaRPr lang="en-US" sz="2700" kern="1200" dirty="0"/>
        </a:p>
      </dsp:txBody>
      <dsp:txXfrm>
        <a:off x="4555914" y="2655647"/>
        <a:ext cx="1403770" cy="1403770"/>
      </dsp:txXfrm>
    </dsp:sp>
    <dsp:sp modelId="{C1D27DFE-49CF-42FE-8041-FB6B6ABDE5E2}">
      <dsp:nvSpPr>
        <dsp:cNvPr id="0" name=""/>
        <dsp:cNvSpPr/>
      </dsp:nvSpPr>
      <dsp:spPr>
        <a:xfrm rot="12900000">
          <a:off x="2988885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88D1E-6311-4743-A838-A72C29B31961}">
      <dsp:nvSpPr>
        <dsp:cNvPr id="0" name=""/>
        <dsp:cNvSpPr/>
      </dsp:nvSpPr>
      <dsp:spPr>
        <a:xfrm>
          <a:off x="2183419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Observer</a:t>
          </a:r>
          <a:endParaRPr lang="en-US" sz="2400" kern="1200" dirty="0"/>
        </a:p>
      </dsp:txBody>
      <dsp:txXfrm>
        <a:off x="2227610" y="1154916"/>
        <a:ext cx="1797586" cy="1420393"/>
      </dsp:txXfrm>
    </dsp:sp>
    <dsp:sp modelId="{47231FBB-7CDC-47D1-8EDD-8999E9112640}">
      <dsp:nvSpPr>
        <dsp:cNvPr id="0" name=""/>
        <dsp:cNvSpPr/>
      </dsp:nvSpPr>
      <dsp:spPr>
        <a:xfrm rot="16200000">
          <a:off x="4497387" y="1233095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7B54C-522B-4E77-8C5B-013142EBECA5}">
      <dsp:nvSpPr>
        <dsp:cNvPr id="0" name=""/>
        <dsp:cNvSpPr/>
      </dsp:nvSpPr>
      <dsp:spPr>
        <a:xfrm>
          <a:off x="4314815" y="1190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Iterator</a:t>
          </a:r>
          <a:endParaRPr lang="en-US" sz="2400" kern="1200" dirty="0"/>
        </a:p>
      </dsp:txBody>
      <dsp:txXfrm>
        <a:off x="4359006" y="45381"/>
        <a:ext cx="1797586" cy="1420393"/>
      </dsp:txXfrm>
    </dsp:sp>
    <dsp:sp modelId="{12798AB3-7989-459B-85DC-68CA6008A7C8}">
      <dsp:nvSpPr>
        <dsp:cNvPr id="0" name=""/>
        <dsp:cNvSpPr/>
      </dsp:nvSpPr>
      <dsp:spPr>
        <a:xfrm rot="19500000">
          <a:off x="6005889" y="2018372"/>
          <a:ext cx="1520825" cy="56579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69346-309C-48BB-AA73-8F08A11622EC}">
      <dsp:nvSpPr>
        <dsp:cNvPr id="0" name=""/>
        <dsp:cNvSpPr/>
      </dsp:nvSpPr>
      <dsp:spPr>
        <a:xfrm>
          <a:off x="6446211" y="1110725"/>
          <a:ext cx="1885968" cy="15087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Functional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programming</a:t>
          </a:r>
          <a:endParaRPr lang="en-US" sz="2400" kern="1200" dirty="0"/>
        </a:p>
      </dsp:txBody>
      <dsp:txXfrm>
        <a:off x="6490402" y="1154916"/>
        <a:ext cx="1797586" cy="1420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569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05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71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602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871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711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7030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1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359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6741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01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4F321-6028-4AC9-AF3D-52782741B7BB}" type="datetimeFigureOut">
              <a:rPr lang="bg-BG" smtClean="0"/>
              <a:t>2.5.2018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519D0-86FB-4398-9AA4-C2B69940A73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47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rxjs/manual/overview.html#schedule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rxjs/manual/overview.html#observabl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rxjs/manual/overview.html#observe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rxjs/manual/overview.html#subjec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0" y="134168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Reactive-X, </a:t>
            </a:r>
            <a:r>
              <a:rPr lang="en-US" sz="3600" dirty="0" err="1" smtClean="0">
                <a:solidFill>
                  <a:schemeClr val="bg1"/>
                </a:solidFill>
                <a:latin typeface="Montserrat" panose="00000500000000000000" pitchFamily="50" charset="-52"/>
              </a:rPr>
              <a:t>RxJS</a:t>
            </a:r>
            <a:endParaRPr lang="bg-BG" sz="3600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2357215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…may the code be reactive</a:t>
            </a:r>
            <a:endParaRPr lang="bg-BG" sz="3200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5847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What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behavior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subjects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are?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Subject but specific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Remembers the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last push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New subscriber receives the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most recent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Weird combo of observable + observer</a:t>
            </a:r>
            <a:endParaRPr lang="en-US" b="1" dirty="0" smtClean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Combo of a lot </a:t>
            </a:r>
            <a:r>
              <a:rPr lang="en-US" dirty="0" err="1" smtClean="0">
                <a:solidFill>
                  <a:schemeClr val="bg1"/>
                </a:solidFill>
                <a:latin typeface="Montserrat" panose="00000500000000000000" pitchFamily="50" charset="-52"/>
              </a:rPr>
              <a:t>RxJS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features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Event sourcing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… </a:t>
            </a:r>
            <a:r>
              <a:rPr lang="en-US" dirty="0" err="1" smtClean="0">
                <a:solidFill>
                  <a:schemeClr val="bg1"/>
                </a:solidFill>
                <a:latin typeface="Montserrat" panose="00000500000000000000" pitchFamily="50" charset="-52"/>
              </a:rPr>
              <a:t>ngrx</a:t>
            </a:r>
            <a:endParaRPr lang="en-US" dirty="0" smtClean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41" b="89437" l="0" r="98750">
                        <a14:foregroundMark x1="19375" y1="42019" x2="19375" y2="42019"/>
                        <a14:foregroundMark x1="20781" y1="41549" x2="20781" y2="41549"/>
                        <a14:foregroundMark x1="36563" y1="38967" x2="36563" y2="38967"/>
                        <a14:foregroundMark x1="36094" y1="36854" x2="36094" y2="36854"/>
                        <a14:foregroundMark x1="35781" y1="36385" x2="35781" y2="36385"/>
                        <a14:foregroundMark x1="34844" y1="37324" x2="34844" y2="39906"/>
                        <a14:foregroundMark x1="34688" y1="42254" x2="34531" y2="45775"/>
                        <a14:foregroundMark x1="33750" y1="53052" x2="37344" y2="51408"/>
                        <a14:foregroundMark x1="38281" y1="24883" x2="65156" y2="32864"/>
                        <a14:foregroundMark x1="65625" y1="32394" x2="54531" y2="26995"/>
                        <a14:foregroundMark x1="54375" y1="26995" x2="38281" y2="2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99" y="2651848"/>
            <a:ext cx="6319101" cy="42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5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A2B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6096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Schedulers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2749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What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schedulers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are?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212292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Schedulers define an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execution context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for observables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Now vs Later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Take the output of an observable which is a mix of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sync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and </a:t>
            </a:r>
            <a:r>
              <a:rPr lang="en-US" b="1" dirty="0" err="1" smtClean="0">
                <a:solidFill>
                  <a:schemeClr val="bg1"/>
                </a:solidFill>
                <a:latin typeface="Montserrat" panose="00000500000000000000" pitchFamily="50" charset="-52"/>
              </a:rPr>
              <a:t>async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and turn the whole stream into </a:t>
            </a:r>
            <a:r>
              <a:rPr lang="en-US" b="1" dirty="0" err="1" smtClean="0">
                <a:solidFill>
                  <a:schemeClr val="bg1"/>
                </a:solidFill>
                <a:latin typeface="Montserrat" panose="00000500000000000000" pitchFamily="50" charset="-52"/>
              </a:rPr>
              <a:t>async</a:t>
            </a:r>
            <a:endParaRPr lang="en-US" b="1" dirty="0" smtClean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endParaRPr lang="en-US" b="1" dirty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50" charset="-52"/>
                <a:hlinkClick r:id="rId3"/>
              </a:rPr>
              <a:t>http://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  <a:hlinkClick r:id="rId3"/>
              </a:rPr>
              <a:t>reactivex.io/rxjs/manual/overview.html#scheduler</a:t>
            </a:r>
            <a:endParaRPr lang="en-US" dirty="0" smtClean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0" indent="0">
              <a:buNone/>
            </a:pPr>
            <a:endParaRPr lang="bg-BG" b="1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845" y="0"/>
            <a:ext cx="4137155" cy="6858000"/>
          </a:xfrm>
        </p:spPr>
      </p:pic>
      <p:sp>
        <p:nvSpPr>
          <p:cNvPr id="6" name="Rectangle 5"/>
          <p:cNvSpPr/>
          <p:nvPr/>
        </p:nvSpPr>
        <p:spPr>
          <a:xfrm>
            <a:off x="8050491" y="0"/>
            <a:ext cx="4141509" cy="6858000"/>
          </a:xfrm>
          <a:prstGeom prst="rect">
            <a:avLst/>
          </a:prstGeom>
          <a:solidFill>
            <a:srgbClr val="25262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131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A2B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6096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Lets see some code… 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  <a:sym typeface="Wingdings" panose="05000000000000000000" pitchFamily="2" charset="2"/>
              </a:rPr>
              <a:t>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43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What is Reactive-X?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4507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58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Pull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vs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Push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…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What is </a:t>
            </a:r>
            <a:r>
              <a:rPr lang="en-US" b="1" dirty="0" smtClean="0">
                <a:solidFill>
                  <a:schemeClr val="bg1"/>
                </a:solidFill>
              </a:rPr>
              <a:t>Pull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consumer determines when it receives data from the producer. The producer is </a:t>
            </a:r>
            <a:r>
              <a:rPr lang="en-US" b="1" dirty="0" smtClean="0">
                <a:solidFill>
                  <a:schemeClr val="bg1"/>
                </a:solidFill>
              </a:rPr>
              <a:t>unaware</a:t>
            </a:r>
            <a:r>
              <a:rPr lang="en-US" dirty="0" smtClean="0">
                <a:solidFill>
                  <a:schemeClr val="bg1"/>
                </a:solidFill>
              </a:rPr>
              <a:t> when the data will be delivered to the consumer.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JS function is a pull system – pulling out the “return” value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sz="half" idx="1"/>
          </p:nvPr>
        </p:nvSpPr>
        <p:spPr>
          <a:xfrm>
            <a:off x="628846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What is </a:t>
            </a:r>
            <a:r>
              <a:rPr lang="en-US" b="1" dirty="0" smtClean="0">
                <a:solidFill>
                  <a:schemeClr val="bg1"/>
                </a:solidFill>
              </a:rPr>
              <a:t>Push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Producer determines when to send data to the Consumer. The Consumer is </a:t>
            </a:r>
            <a:r>
              <a:rPr lang="en-US" b="1" dirty="0">
                <a:solidFill>
                  <a:schemeClr val="bg1"/>
                </a:solidFill>
              </a:rPr>
              <a:t>unaware</a:t>
            </a:r>
            <a:r>
              <a:rPr lang="en-US" dirty="0">
                <a:solidFill>
                  <a:schemeClr val="bg1"/>
                </a:solidFill>
              </a:rPr>
              <a:t> of when it will receive that </a:t>
            </a:r>
            <a:r>
              <a:rPr lang="en-US" dirty="0" smtClean="0">
                <a:solidFill>
                  <a:schemeClr val="bg1"/>
                </a:solidFill>
              </a:rPr>
              <a:t>data</a:t>
            </a:r>
          </a:p>
          <a:p>
            <a:r>
              <a:rPr lang="en-US" dirty="0">
                <a:solidFill>
                  <a:schemeClr val="bg1"/>
                </a:solidFill>
              </a:rPr>
              <a:t>Promises are the most common type of Push system in JavaScript today.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63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When to use </a:t>
            </a:r>
            <a:r>
              <a:rPr lang="en-US" dirty="0" err="1" smtClean="0">
                <a:solidFill>
                  <a:schemeClr val="bg1"/>
                </a:solidFill>
                <a:latin typeface="Montserrat" panose="00000500000000000000" pitchFamily="50" charset="-52"/>
              </a:rPr>
              <a:t>RxJS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?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You should prefer </a:t>
            </a:r>
            <a:r>
              <a:rPr lang="en-US" dirty="0" err="1" smtClean="0">
                <a:solidFill>
                  <a:schemeClr val="bg1"/>
                </a:solidFill>
              </a:rPr>
              <a:t>RxJS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External event source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Complexity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Routinely change in data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sz="half" idx="1"/>
          </p:nvPr>
        </p:nvSpPr>
        <p:spPr>
          <a:xfrm>
            <a:off x="628846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You should </a:t>
            </a:r>
            <a:r>
              <a:rPr lang="en-US" b="1" dirty="0" smtClean="0">
                <a:solidFill>
                  <a:schemeClr val="bg1"/>
                </a:solidFill>
              </a:rPr>
              <a:t>not</a:t>
            </a:r>
            <a:r>
              <a:rPr lang="en-US" dirty="0" smtClean="0">
                <a:solidFill>
                  <a:schemeClr val="bg1"/>
                </a:solidFill>
              </a:rPr>
              <a:t> prefer </a:t>
            </a:r>
            <a:r>
              <a:rPr lang="en-US" dirty="0" err="1" smtClean="0">
                <a:solidFill>
                  <a:schemeClr val="bg1"/>
                </a:solidFill>
              </a:rPr>
              <a:t>RxJS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Data already available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 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calls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Not much complexity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6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A2B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6096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Observables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902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What an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observable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is?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A special function which return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many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values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Returns values at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its own pace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Can return value </a:t>
            </a:r>
            <a:r>
              <a:rPr lang="en-US" b="1" dirty="0" err="1" smtClean="0">
                <a:solidFill>
                  <a:schemeClr val="bg1"/>
                </a:solidFill>
                <a:latin typeface="Montserrat" panose="00000500000000000000" pitchFamily="50" charset="-52"/>
              </a:rPr>
              <a:t>async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or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sync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Can finish by entering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complete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or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error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Start when an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observer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subscribes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to it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Montserrat" panose="00000500000000000000" pitchFamily="50" charset="-52"/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  <a:hlinkClick r:id="rId3"/>
              </a:rPr>
              <a:t>http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50" charset="-52"/>
                <a:hlinkClick r:id="rId3"/>
              </a:rPr>
              <a:t>://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  <a:hlinkClick r:id="rId3"/>
              </a:rPr>
              <a:t>reactivex.io/rxjs/manual/overview.html#observable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9293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What an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observer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is?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A function that reacts to data pushed by an observable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Simple callback</a:t>
            </a:r>
            <a:endParaRPr lang="en-US" b="1" dirty="0" smtClean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Optionally may define handlers for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complete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and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error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state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  <a:hlinkClick r:id="rId3"/>
              </a:rPr>
              <a:t>http://reactivex.io/rxjs/manual/overview.html#observer</a:t>
            </a:r>
            <a:endParaRPr lang="en-US" dirty="0" smtClean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0" indent="0">
              <a:buNone/>
            </a:pP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15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2A2B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096000" y="4470400"/>
            <a:ext cx="6096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Behavior &amp; Replay Subjects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0"/>
            <a:ext cx="6096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Subjects</a:t>
            </a:r>
            <a:b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</a:b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738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What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subjects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are?</a:t>
            </a: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Like an observable, but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don’t automatically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start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Weird combo of observable + observer</a:t>
            </a:r>
            <a:endParaRPr lang="en-US" b="1" dirty="0" smtClean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Can have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multiple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subscribers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Can have </a:t>
            </a:r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multiple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data sources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Selfish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 -&gt; don’t give a f*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50" charset="-52"/>
              </a:rPr>
              <a:t>*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</a:rPr>
              <a:t>k about its subscribers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50" charset="-52"/>
                <a:hlinkClick r:id="rId3"/>
              </a:rPr>
              <a:t>http://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-52"/>
                <a:hlinkClick r:id="rId3"/>
              </a:rPr>
              <a:t>reactivex.io/rxjs/manual/overview.html#subject</a:t>
            </a:r>
            <a:endParaRPr lang="en-US" dirty="0" smtClean="0">
              <a:solidFill>
                <a:schemeClr val="bg1"/>
              </a:solidFill>
              <a:latin typeface="Montserrat" panose="00000500000000000000" pitchFamily="50" charset="-52"/>
            </a:endParaRPr>
          </a:p>
          <a:p>
            <a:pPr marL="0" indent="0">
              <a:buNone/>
            </a:pPr>
            <a:endParaRPr lang="bg-BG" dirty="0">
              <a:solidFill>
                <a:schemeClr val="bg1"/>
              </a:solidFill>
              <a:latin typeface="Montserrat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725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333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Wingdings</vt:lpstr>
      <vt:lpstr>Office Theme</vt:lpstr>
      <vt:lpstr>PowerPoint Presentation</vt:lpstr>
      <vt:lpstr>What is Reactive-X?</vt:lpstr>
      <vt:lpstr>Pull vs Push…</vt:lpstr>
      <vt:lpstr>When to use RxJS?</vt:lpstr>
      <vt:lpstr>Observables</vt:lpstr>
      <vt:lpstr>What an observable is?</vt:lpstr>
      <vt:lpstr>What an observer is?</vt:lpstr>
      <vt:lpstr>Behavior &amp; Replay Subjects</vt:lpstr>
      <vt:lpstr>What subjects are?</vt:lpstr>
      <vt:lpstr>What behavior subjects are?</vt:lpstr>
      <vt:lpstr>Schedulers</vt:lpstr>
      <vt:lpstr>What schedulers are?</vt:lpstr>
      <vt:lpstr>Lets see some code…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Dimitar Mitev</dc:creator>
  <cp:lastModifiedBy>Dimitar Mitev</cp:lastModifiedBy>
  <cp:revision>43</cp:revision>
  <dcterms:created xsi:type="dcterms:W3CDTF">2018-04-30T12:24:04Z</dcterms:created>
  <dcterms:modified xsi:type="dcterms:W3CDTF">2018-05-03T11:02:54Z</dcterms:modified>
</cp:coreProperties>
</file>